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56" r:id="rId3"/>
    <p:sldId id="257" r:id="rId4"/>
    <p:sldId id="258" r:id="rId5"/>
    <p:sldId id="269" r:id="rId6"/>
    <p:sldId id="264" r:id="rId7"/>
    <p:sldId id="259" r:id="rId8"/>
    <p:sldId id="265" r:id="rId9"/>
    <p:sldId id="260" r:id="rId10"/>
    <p:sldId id="263" r:id="rId11"/>
    <p:sldId id="266" r:id="rId12"/>
    <p:sldId id="261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7" autoAdjust="0"/>
  </p:normalViewPr>
  <p:slideViewPr>
    <p:cSldViewPr>
      <p:cViewPr>
        <p:scale>
          <a:sx n="62" d="100"/>
          <a:sy n="62" d="100"/>
        </p:scale>
        <p:origin x="-137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44F5-0134-4471-BBC1-861711E7A06F}" type="datetimeFigureOut">
              <a:rPr lang="bg-BG" smtClean="0"/>
              <a:pPr/>
              <a:t>21.1.2015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82164-D648-4E14-A7D8-E929B4000C9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1/21/2015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na Hights_Panorama_5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8229600" cy="23574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GB" sz="80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Green Plana</a:t>
            </a:r>
            <a:endParaRPr lang="bg-BG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4786322"/>
            <a:ext cx="710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66FF33"/>
                </a:solidFill>
              </a:rPr>
              <a:t>Creating green community of tomorrow</a:t>
            </a:r>
            <a:endParaRPr lang="en-GB" sz="28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56048"/>
            <a:ext cx="8229600" cy="327315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Approximately EUR 25 million Euro has been invested so far</a:t>
            </a:r>
            <a:endParaRPr lang="he-IL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The property being about 2,000,000 m</a:t>
            </a:r>
            <a:r>
              <a:rPr lang="en-GB" sz="2000" spc="-100" baseline="300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2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has a valid detailed zoning plan (PUP)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The  land is fully owned by the project company with no encumbrances or liens</a:t>
            </a:r>
            <a:endParaRPr lang="en-US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en-US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Land value today – EUR 35 per m</a:t>
            </a:r>
            <a:r>
              <a:rPr lang="en-US" sz="2000" spc="-100" baseline="300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2 </a:t>
            </a:r>
            <a:r>
              <a:rPr lang="en-US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(valuation done by CBRE)</a:t>
            </a:r>
            <a:endParaRPr lang="he-IL" sz="2000" spc="-100" baseline="300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en-US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Building  rights for more than 2.4 million m</a:t>
            </a:r>
            <a:r>
              <a:rPr lang="en-US" sz="2000" spc="-100" baseline="300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2</a:t>
            </a:r>
            <a:endParaRPr lang="he-IL" sz="2000" spc="-100" baseline="300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en-US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500 plots will be sold as first step to Build Your Own Home type of individual investors</a:t>
            </a:r>
          </a:p>
          <a:p>
            <a:pPr algn="just">
              <a:lnSpc>
                <a:spcPct val="110000"/>
              </a:lnSpc>
            </a:pPr>
            <a:r>
              <a:rPr lang="bg-BG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3000</a:t>
            </a:r>
            <a:r>
              <a:rPr lang="en-US" sz="20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en-US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houses are planned in several steps</a:t>
            </a:r>
            <a:endParaRPr lang="he-IL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endParaRPr lang="en-US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endParaRPr lang="he-IL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Current Status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56048"/>
            <a:ext cx="8229600" cy="327315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Prime  location within exclusive green area</a:t>
            </a:r>
          </a:p>
          <a:p>
            <a:pPr algn="just">
              <a:lnSpc>
                <a:spcPct val="110000"/>
              </a:lnSpc>
            </a:pPr>
            <a:r>
              <a:rPr lang="en-US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225 days of sun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An opportunity for 150 m</a:t>
            </a:r>
            <a:r>
              <a:rPr lang="en-GB" sz="2000" spc="-100" baseline="300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2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house on 500 m</a:t>
            </a:r>
            <a:r>
              <a:rPr lang="en-GB" sz="2000" spc="-100" baseline="300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2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plot for a price of about EUR 80,000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 house for the price of an apartment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Exclusive  gated community  which provides security and quality of life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Full modern infrastructure 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Community services and leisure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facilities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Unique product that does not exist in Bulgaria</a:t>
            </a:r>
            <a:endParaRPr lang="en-GB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endParaRPr lang="en-US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endParaRPr lang="he-IL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2">
                    <a:lumMod val="75000"/>
                  </a:schemeClr>
                </a:solidFill>
              </a:rPr>
              <a:t>Competitive Advantages of the Project</a:t>
            </a:r>
            <a:endParaRPr lang="en-GB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1134" y="1574800"/>
          <a:ext cx="8229600" cy="4582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Strengths</a:t>
                      </a:r>
                      <a:endParaRPr lang="en-GB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Weaknesses</a:t>
                      </a:r>
                      <a:endParaRPr lang="en-GB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r>
                        <a:rPr kumimoji="0" lang="en-GB" sz="1200" b="1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location – near Sofia, Borovets ski resort, Belchin banya spa resort and Iskar lake;</a:t>
                      </a: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Unique climate conditions – 225 sunny days a year;</a:t>
                      </a:r>
                      <a:endParaRPr kumimoji="0" lang="en-GB" sz="1200" b="1" strike="noStrike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 construction risk;</a:t>
                      </a: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Innovative</a:t>
                      </a:r>
                      <a:r>
                        <a:rPr kumimoji="0" lang="en-GB" sz="1200" b="1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product;</a:t>
                      </a: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Innovative marketing approach;</a:t>
                      </a: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Serviced green community with unique quality of life assured – the developer is as well services provider.</a:t>
                      </a:r>
                      <a:endParaRPr kumimoji="0" lang="en-GB" sz="1200" b="1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Ahead of the current market;</a:t>
                      </a: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 bit far from the city centre of Sofia for currently prevailing public perceptions – </a:t>
                      </a: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minutes drive;</a:t>
                      </a: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Lack of engineering and social infrastructure.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endParaRPr kumimoji="0" lang="en-GB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Threats</a:t>
                      </a:r>
                      <a:endParaRPr kumimoji="0" lang="en-GB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Ahead of the current market – excellent growth potential for both early bird individual and financial investors;</a:t>
                      </a:r>
                    </a:p>
                    <a:p>
                      <a:pPr marL="0" marR="0" indent="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Customised energy efficient eco friendly house on price comparable to the one of an apartment in Sofia;</a:t>
                      </a:r>
                    </a:p>
                    <a:p>
                      <a:pPr marL="0" marR="0" indent="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Active life style within a community sharing common values;</a:t>
                      </a:r>
                    </a:p>
                    <a:p>
                      <a:pPr marL="0" marR="0" indent="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Construction process of individual houses might last up to 5 years according to the best convenience of the investors.  </a:t>
                      </a:r>
                    </a:p>
                    <a:p>
                      <a:pPr marL="0" marR="0" indent="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kumimoji="0" lang="en-GB" sz="12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endParaRPr kumimoji="0" lang="en-GB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Long lasting construction process for individual houses;</a:t>
                      </a:r>
                    </a:p>
                    <a:p>
                      <a:pPr marL="0" indent="216000" algn="l" rtl="0" eaLnBrk="1" latinLnBrk="0" hangingPunct="1">
                        <a:buFont typeface="Wingdings" pitchFamily="2" charset="2"/>
                        <a:buChar char="ü"/>
                      </a:pPr>
                      <a:r>
                        <a:rPr kumimoji="0" lang="en-GB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The construction of infrastructure is planned in stages.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1134" y="203200"/>
            <a:ext cx="8229600" cy="1219200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SWOT Analysis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88096"/>
            <a:ext cx="8229600" cy="3112606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Attractive penetration price is the adequate tool to deal with ahead of market situation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Private shuttle with customised itinerary, provided by the service company would change the perception of the distance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Managing the project development in phases would limit the inconveniences for the residents related to the construction process</a:t>
            </a:r>
          </a:p>
          <a:p>
            <a:pPr algn="just">
              <a:lnSpc>
                <a:spcPct val="110000"/>
              </a:lnSpc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Depending on the number of residents the infrastructure will either rely on the village of Plana or an autonomous system will be developed</a:t>
            </a:r>
          </a:p>
          <a:p>
            <a:pPr algn="just">
              <a:lnSpc>
                <a:spcPct val="110000"/>
              </a:lnSpc>
            </a:pPr>
            <a:endParaRPr lang="en-GB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Handling Threats and Weaknesses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33704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Initiator, </a:t>
            </a: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President</a:t>
            </a: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of Green Plana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Mr. Avinoam Katrieli</a:t>
            </a:r>
          </a:p>
          <a:p>
            <a:pPr algn="just">
              <a:lnSpc>
                <a:spcPct val="110000"/>
              </a:lnSpc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Vice </a:t>
            </a: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Presidents 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– Mr.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H. </a:t>
            </a:r>
            <a:r>
              <a:rPr lang="en-GB" sz="20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</a:t>
            </a:r>
            <a:r>
              <a:rPr lang="en-GB" sz="20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lkobi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, Mr. O. </a:t>
            </a:r>
            <a:r>
              <a:rPr lang="en-GB" sz="20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Dori</a:t>
            </a:r>
            <a:endParaRPr lang="en-GB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Project Manager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– Mr. E. </a:t>
            </a:r>
            <a:r>
              <a:rPr lang="en-GB" sz="20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Magrisso</a:t>
            </a:r>
            <a:endParaRPr lang="en-GB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  <a:buNone/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Consultants:</a:t>
            </a:r>
          </a:p>
          <a:p>
            <a:pPr algn="just">
              <a:lnSpc>
                <a:spcPct val="110000"/>
              </a:lnSpc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Marketing Advisor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– Mr. E. </a:t>
            </a:r>
            <a:r>
              <a:rPr lang="en-GB" sz="20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Egozi</a:t>
            </a:r>
            <a:endParaRPr lang="en-GB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Financial and Banking Advisor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Mr.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Y. </a:t>
            </a:r>
            <a:r>
              <a:rPr lang="en-GB" sz="20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Yordanov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, Mr. T. Hume</a:t>
            </a:r>
            <a:endParaRPr lang="en-GB" sz="20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algn="just">
              <a:lnSpc>
                <a:spcPct val="110000"/>
              </a:lnSpc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Legal Advisers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Adv.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B.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Etzion, Israel, Adv.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D.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Nikolova, Bulgaria</a:t>
            </a:r>
          </a:p>
          <a:p>
            <a:pPr algn="just">
              <a:lnSpc>
                <a:spcPct val="110000"/>
              </a:lnSpc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Project Architects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S Architectural Team Ltd.,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Mr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. Lubumir Stanislavov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Senior Management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rta2-ne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4219"/>
            <a:ext cx="8142729" cy="6405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lana Heights Satellit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477391"/>
            <a:ext cx="8179184" cy="583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zoni-1-ne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17685"/>
            <a:ext cx="8388424" cy="6279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5565"/>
            <a:ext cx="8501122" cy="6466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a Hights_Panorama_4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3899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472" y="5214950"/>
            <a:ext cx="8234362" cy="571504"/>
          </a:xfrm>
        </p:spPr>
        <p:txBody>
          <a:bodyPr/>
          <a:lstStyle/>
          <a:p>
            <a:r>
              <a:rPr lang="en-GB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Innovative Development</a:t>
            </a:r>
            <a:endParaRPr lang="en-GB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500306"/>
            <a:ext cx="8305800" cy="914626"/>
          </a:xfrm>
        </p:spPr>
        <p:txBody>
          <a:bodyPr/>
          <a:lstStyle/>
          <a:p>
            <a:r>
              <a:rPr lang="en-GB" sz="5400" b="1" i="1" dirty="0" smtClean="0">
                <a:solidFill>
                  <a:srgbClr val="66FF33"/>
                </a:solidFill>
              </a:rPr>
              <a:t>Green Plana</a:t>
            </a:r>
            <a:endParaRPr lang="en-GB" sz="5400" b="1" i="1" dirty="0">
              <a:solidFill>
                <a:srgbClr val="66FF33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14348" y="805355"/>
            <a:ext cx="8072494" cy="4185761"/>
          </a:xfrm>
          <a:prstGeom prst="rect">
            <a:avLst/>
          </a:prstGeom>
          <a:ln w="6350" cap="rnd">
            <a:noFill/>
          </a:ln>
        </p:spPr>
        <p:txBody>
          <a:bodyPr vert="horz" wrap="square" anchor="b" anchorCtr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5400" b="1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kumimoji="0" lang="en-GB" sz="5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 ahead of the trend</a:t>
            </a:r>
            <a:r>
              <a:rPr kumimoji="0" lang="en-GB" sz="54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GB" sz="36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Build-your-own-house approach</a:t>
            </a:r>
            <a:endParaRPr lang="en-GB" sz="4400" b="1" i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a Hights_Panorama_2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3765"/>
            <a:ext cx="9144000" cy="363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a Hights_Panorama_5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5"/>
            <a:ext cx="9144000" cy="295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2479829"/>
            <a:ext cx="6203032" cy="969496"/>
          </a:xfrm>
          <a:ln w="25400">
            <a:noFill/>
          </a:ln>
          <a:effectLst>
            <a:outerShdw blurRad="177800" dist="228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Green Project &amp;Finance Ltd</a:t>
            </a:r>
          </a:p>
          <a:p>
            <a:pPr algn="ctr">
              <a:buNone/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Owner/Sponsor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Ownership Structure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4" name="Content Placeholder 1"/>
          <p:cNvSpPr txBox="1">
            <a:spLocks/>
          </p:cNvSpPr>
          <p:nvPr/>
        </p:nvSpPr>
        <p:spPr>
          <a:xfrm>
            <a:off x="1331640" y="4136013"/>
            <a:ext cx="6203032" cy="969496"/>
          </a:xfrm>
          <a:prstGeom prst="rect">
            <a:avLst/>
          </a:prstGeom>
          <a:ln w="25400">
            <a:noFill/>
          </a:ln>
          <a:effectLst>
            <a:outerShdw blurRad="177800" dist="2286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marL="274320" marR="0" lvl="0" indent="-274320" algn="ctr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GB" sz="3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66FF33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Green Plana EOOD</a:t>
            </a:r>
            <a:endParaRPr lang="en-GB" sz="24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66FF33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marL="274320" marR="0" lvl="0" indent="-274320" algn="ctr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Project Company</a:t>
            </a:r>
            <a:endParaRPr lang="en-GB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5" name="Down Arrow 4"/>
          <p:cNvSpPr/>
          <p:nvPr/>
        </p:nvSpPr>
        <p:spPr>
          <a:xfrm>
            <a:off x="3563888" y="3501008"/>
            <a:ext cx="1224136" cy="576064"/>
          </a:xfrm>
          <a:prstGeom prst="downArrow">
            <a:avLst/>
          </a:prstGeom>
          <a:ln>
            <a:noFill/>
          </a:ln>
          <a:effectLst>
            <a:outerShdw blurRad="50800" dist="2286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EUR 25 million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2072"/>
            <a:ext cx="8229600" cy="31291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We sell land plots to individual investors so they can build their own houses</a:t>
            </a:r>
          </a:p>
          <a:p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We take care of the coherent architectural design of the houses and the whole project</a:t>
            </a:r>
          </a:p>
          <a:p>
            <a:pPr>
              <a:spcBef>
                <a:spcPts val="12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We will develop the engineering infrastructure, financed by the residents</a:t>
            </a:r>
          </a:p>
          <a:p>
            <a:pPr>
              <a:spcBef>
                <a:spcPts val="12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We will stay as services provider when the project is fully developed</a:t>
            </a:r>
            <a:endParaRPr lang="en-GB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The Business Model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77863" y="719138"/>
          <a:ext cx="7789862" cy="5557837"/>
        </p:xfrm>
        <a:graphic>
          <a:graphicData uri="http://schemas.openxmlformats.org/presentationml/2006/ole">
            <p:oleObj spid="_x0000_s1026" name="Bitmap Image" r:id="rId3" imgW="6409524" imgH="45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Innovative Development: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enabling investors to build their own houses by keeping coherent design of the project</a:t>
            </a:r>
          </a:p>
          <a:p>
            <a:pPr lvl="1">
              <a:spcBef>
                <a:spcPts val="600"/>
              </a:spcBef>
            </a:pP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Infrastructure and construction will be financed by the individual investors</a:t>
            </a:r>
          </a:p>
          <a:p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Concept: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creating a green community of about 500 families at first stage by providing necessary services and infrastructure</a:t>
            </a:r>
          </a:p>
          <a:p>
            <a:pPr>
              <a:spcBef>
                <a:spcPts val="12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Invested Equity: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about EUR 25 million</a:t>
            </a:r>
          </a:p>
          <a:p>
            <a:pPr>
              <a:spcBef>
                <a:spcPts val="12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Asset: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About 2,000 decars of urbanised land with no encumbrances or liens</a:t>
            </a:r>
          </a:p>
          <a:p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Location: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next to the village of Plana - half an hour  from Sofia, 20 minutes from Borovets Ski Resort, 10 minutes from Belchin Banya Spa Resort and Iskar lake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Project Overview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1331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Innovative Approach:</a:t>
            </a:r>
            <a:r>
              <a:rPr lang="en-GB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Build-your-own-house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approach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Land plots of minimum 500 m</a:t>
            </a:r>
            <a:r>
              <a:rPr lang="en-GB" sz="2000" b="1" spc="-100" baseline="300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2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flexible size of  the individual investment i.e. the smallest size of property will be comparable as an amount invested to an average apartment in Sofia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Coherent external appearance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of the project –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15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to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20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models of house designs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Coherent socio-economic profile of residents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middle and upper-midle class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Time span of up to 5 years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for building the houses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Excellent investment opportunities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early buyers can expect great appreciation of their rather modest investment in 5 to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7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years horizon</a:t>
            </a:r>
            <a:endParaRPr lang="en-GB" sz="20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1">
              <a:spcBef>
                <a:spcPts val="600"/>
              </a:spcBef>
            </a:pPr>
            <a:endParaRPr lang="en-GB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The Project on Individual Level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816424"/>
          </a:xfrm>
        </p:spPr>
        <p:txBody>
          <a:bodyPr>
            <a:noAutofit/>
          </a:bodyPr>
          <a:lstStyle/>
          <a:p>
            <a:r>
              <a:rPr lang="en-GB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The Aim Is Serviced Community:</a:t>
            </a:r>
            <a:r>
              <a:rPr lang="en-GB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In the property there is an existing water supply and electricity line</a:t>
            </a:r>
            <a:endParaRPr lang="en-GB" sz="20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Development of technical infrastructure 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– water supply and sewage (local waste water treatment plant), electricity, roads, telecommunication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Development of social infrastructure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kinder garden, community centre, shops, sport facilities (spa, gym, tennis court) medical cabinet etc.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Maintenance of common parts</a:t>
            </a:r>
          </a:p>
          <a:p>
            <a:pPr lvl="1">
              <a:spcBef>
                <a:spcPts val="600"/>
              </a:spcBef>
            </a:pPr>
            <a:r>
              <a:rPr lang="en-GB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Value added transportation services</a:t>
            </a:r>
            <a:r>
              <a:rPr lang="en-GB" sz="2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in addition to the existing bus line we would provide shuttle to Sofia city centre each 30 minutes with an itinerary customised to the requirements of residents</a:t>
            </a:r>
            <a:endParaRPr lang="en-GB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The Project on Individual Level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On Domestic Market: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Green Plana Ambassadors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opinion makers in different professional communities (bankers, lawyers, accountants, IT professionals, doctors etc.) will be offered the opportunity to come as groups of 10-20 individual investors with special discount price</a:t>
            </a:r>
          </a:p>
          <a:p>
            <a:pPr lvl="1">
              <a:spcBef>
                <a:spcPts val="6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Bulgarian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genuine clients – age 30 - 45 </a:t>
            </a:r>
          </a:p>
          <a:p>
            <a:pPr>
              <a:spcBef>
                <a:spcPts val="12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On Foreign Markets: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Israel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100 reservation fees paid by potential investors</a:t>
            </a:r>
          </a:p>
          <a:p>
            <a:pPr lvl="1">
              <a:spcBef>
                <a:spcPts val="6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Russia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– diversifying the products offered - Bulgarian property with a new profile will be offered</a:t>
            </a:r>
          </a:p>
          <a:p>
            <a:pPr lvl="1">
              <a:spcBef>
                <a:spcPts val="600"/>
              </a:spcBef>
            </a:pP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Gulf </a:t>
            </a:r>
            <a:r>
              <a:rPr lang="en-GB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Area, England, Austria, Spain </a:t>
            </a:r>
            <a:r>
              <a:rPr lang="en-GB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– communities with interest for living in Bulgaria from the third age.</a:t>
            </a:r>
            <a:endParaRPr lang="en-GB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  <a:p>
            <a:pPr lvl="1">
              <a:spcBef>
                <a:spcPts val="600"/>
              </a:spcBef>
            </a:pPr>
            <a:endParaRPr lang="en-GB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Marketing Approach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641</TotalTime>
  <Words>998</Words>
  <Application>Microsoft Office PowerPoint</Application>
  <PresentationFormat>On-screen Show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Paper</vt:lpstr>
      <vt:lpstr>Bitmap Image</vt:lpstr>
      <vt:lpstr>Green Plana</vt:lpstr>
      <vt:lpstr>Green Plana</vt:lpstr>
      <vt:lpstr>Ownership Structure</vt:lpstr>
      <vt:lpstr>The Business Model</vt:lpstr>
      <vt:lpstr>Slide 5</vt:lpstr>
      <vt:lpstr>Project Overview</vt:lpstr>
      <vt:lpstr>The Project on Individual Level</vt:lpstr>
      <vt:lpstr>The Project on Individual Level</vt:lpstr>
      <vt:lpstr>Marketing Approach</vt:lpstr>
      <vt:lpstr>Current Status</vt:lpstr>
      <vt:lpstr>Competitive Advantages of the Project</vt:lpstr>
      <vt:lpstr>SWOT Analysis</vt:lpstr>
      <vt:lpstr>Handling Threats and Weaknesses</vt:lpstr>
      <vt:lpstr>Senior Management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Plana</dc:title>
  <dc:creator>Yordan Yordanov</dc:creator>
  <cp:lastModifiedBy>Dona</cp:lastModifiedBy>
  <cp:revision>75</cp:revision>
  <dcterms:created xsi:type="dcterms:W3CDTF">2014-01-29T10:55:01Z</dcterms:created>
  <dcterms:modified xsi:type="dcterms:W3CDTF">2015-01-21T10:30:21Z</dcterms:modified>
</cp:coreProperties>
</file>